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Sorts Mill Goudy"/>
      <p:regular r:id="rId27"/>
      <p: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SortsMillGoudy-italic.fntdata"/><Relationship Id="rId27" Type="http://schemas.openxmlformats.org/officeDocument/2006/relationships/font" Target="fonts/SortsMillGoud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9ea64765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89ea64765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9ea6476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89ea647650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a2e7f9d7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8a2e7f9d7a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ea64765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89ea647650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9ea64765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9ea64765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9ea6474c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9ea6474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9ea6476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89ea647650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a2e7f9d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8a2e7f9d7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a2e7f9d7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8a2e7f9d7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a2e7f9d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8a2e7f9d7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9ea6474c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89ea6474c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9ea6474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89ea6474c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9ea6476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89ea64765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107200" y="1096965"/>
            <a:ext cx="7977600" cy="20856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rts Mill Goud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216000" y="3945771"/>
            <a:ext cx="5760000" cy="1832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0" sz="24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5826000" y="3525773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" name="Google Shape;18;p2"/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5959192" y="333389"/>
                <a:ext cx="319088" cy="1419225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278280" y="333389"/>
                <a:ext cx="314325" cy="1419225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cxnSp>
          <p:nvCxnSpPr>
            <p:cNvPr id="22" name="Google Shape;22;p2"/>
            <p:cNvCxnSpPr/>
            <p:nvPr/>
          </p:nvCxnSpPr>
          <p:spPr>
            <a:xfrm rot="10800000">
              <a:off x="6278280" y="333389"/>
              <a:ext cx="0" cy="1862138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 rot="5400000">
            <a:off x="4075905" y="-1400579"/>
            <a:ext cx="4040191" cy="102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90000" y="2305800"/>
            <a:ext cx="46368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rts Mill Goud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565250" y="2305800"/>
            <a:ext cx="46368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venir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9803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6" name="Google Shape;36;p4"/>
          <p:cNvGrpSpPr/>
          <p:nvPr/>
        </p:nvGrpSpPr>
        <p:grpSpPr>
          <a:xfrm rot="10800000">
            <a:off x="1079500" y="976581"/>
            <a:ext cx="924390" cy="1045314"/>
            <a:chOff x="6200905" y="2967038"/>
            <a:chExt cx="924390" cy="1045314"/>
          </a:xfrm>
        </p:grpSpPr>
        <p:grpSp>
          <p:nvGrpSpPr>
            <p:cNvPr id="37" name="Google Shape;37;p4"/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8" name="Google Shape;38;p4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40" name="Google Shape;40;p4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41" name="Google Shape;41;p4"/>
            <p:cNvGrpSpPr/>
            <p:nvPr/>
          </p:nvGrpSpPr>
          <p:grpSpPr>
            <a:xfrm flipH="1" rot="-2700000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rect b="b" l="l" r="r" t="t"/>
                <a:pathLst>
                  <a:path extrusionOk="0" h="298" w="67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rect b="b" l="l" r="r" t="t"/>
                <a:pathLst>
                  <a:path extrusionOk="0" h="298" w="66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44" name="Google Shape;44;p4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45" name="Google Shape;45;p4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989400" y="1685925"/>
            <a:ext cx="4928400" cy="409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body"/>
          </p:nvPr>
        </p:nvSpPr>
        <p:spPr>
          <a:xfrm>
            <a:off x="6274202" y="1685925"/>
            <a:ext cx="4928400" cy="409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989399" y="1736732"/>
            <a:ext cx="4928400" cy="661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989400" y="2431256"/>
            <a:ext cx="4928400" cy="334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3" type="body"/>
          </p:nvPr>
        </p:nvSpPr>
        <p:spPr>
          <a:xfrm>
            <a:off x="6274200" y="1736732"/>
            <a:ext cx="49284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 cap="none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6"/>
          <p:cNvSpPr txBox="1"/>
          <p:nvPr>
            <p:ph idx="4" type="body"/>
          </p:nvPr>
        </p:nvSpPr>
        <p:spPr>
          <a:xfrm>
            <a:off x="6274200" y="2431257"/>
            <a:ext cx="4928400" cy="3347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990001" y="955674"/>
            <a:ext cx="35316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ts Mill Goudy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5444850" y="882651"/>
            <a:ext cx="5760000" cy="4895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Char char="·"/>
              <a:defRPr sz="32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2pPr>
            <a:lvl3pPr indent="-3810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·"/>
              <a:defRPr sz="24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4pPr>
            <a:lvl5pPr indent="-355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989401" y="2584759"/>
            <a:ext cx="3531600" cy="3193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" name="Google Shape;78;p9"/>
          <p:cNvCxnSpPr/>
          <p:nvPr/>
        </p:nvCxnSpPr>
        <p:spPr>
          <a:xfrm>
            <a:off x="4979988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990000" y="955456"/>
            <a:ext cx="35316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ts Mill Goudy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/>
          <p:nvPr>
            <p:ph idx="2" type="pic"/>
          </p:nvPr>
        </p:nvSpPr>
        <p:spPr>
          <a:xfrm>
            <a:off x="5537200" y="540001"/>
            <a:ext cx="6115050" cy="5238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990000" y="2584758"/>
            <a:ext cx="3531600" cy="3284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10"/>
          <p:cNvCxnSpPr/>
          <p:nvPr/>
        </p:nvCxnSpPr>
        <p:spPr>
          <a:xfrm>
            <a:off x="4979988" y="540000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 b="0" i="0" sz="3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0" i="1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nir"/>
              <a:buNone/>
              <a:defRPr b="0" i="1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andb.ai/site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wandb.ai/" TargetMode="External"/><Relationship Id="rId4" Type="http://schemas.openxmlformats.org/officeDocument/2006/relationships/hyperlink" Target="https://github.com/wandb/examples" TargetMode="External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educative.io/answers/what-is-wandb-and-what-is-it-used-for" TargetMode="External"/><Relationship Id="rId4" Type="http://schemas.openxmlformats.org/officeDocument/2006/relationships/hyperlink" Target="https://wandb.ai/site/company/about-us" TargetMode="External"/><Relationship Id="rId5" Type="http://schemas.openxmlformats.org/officeDocument/2006/relationships/hyperlink" Target="https://techcrunch.com/2023/08/09/weights-biases-who-counts-openai-as-a-customer-lands-50m/#:~:text=Lukas%20Biewald%20and%20Chris%20Van,data%20for%20machine%20learning%20algorithms.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13"/>
          <p:cNvSpPr txBox="1"/>
          <p:nvPr>
            <p:ph type="ctrTitle"/>
          </p:nvPr>
        </p:nvSpPr>
        <p:spPr>
          <a:xfrm>
            <a:off x="4875975" y="1080000"/>
            <a:ext cx="63072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rts Mill Goudy"/>
              <a:buNone/>
            </a:pPr>
            <a:r>
              <a:rPr lang="en-US"/>
              <a:t>Weights &amp; Biases</a:t>
            </a:r>
            <a:endParaRPr/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4875975" y="4068000"/>
            <a:ext cx="6307200" cy="1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Eddie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Bipul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Network connection abstract against a white background" id="106" name="Google Shape;106;p13"/>
          <p:cNvPicPr preferRelativeResize="0"/>
          <p:nvPr/>
        </p:nvPicPr>
        <p:blipFill rotWithShape="1">
          <a:blip r:embed="rId3">
            <a:alphaModFix/>
          </a:blip>
          <a:srcRect b="-1" l="7168" r="55223" t="0"/>
          <a:stretch/>
        </p:blipFill>
        <p:spPr>
          <a:xfrm>
            <a:off x="20" y="10"/>
            <a:ext cx="3863955" cy="68579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3"/>
          <p:cNvCxnSpPr/>
          <p:nvPr/>
        </p:nvCxnSpPr>
        <p:spPr>
          <a:xfrm>
            <a:off x="7759575" y="3690871"/>
            <a:ext cx="5400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8" name="Google Shape;108;p13"/>
          <p:cNvPicPr preferRelativeResize="0"/>
          <p:nvPr/>
        </p:nvPicPr>
        <p:blipFill rotWithShape="1">
          <a:blip r:embed="rId4">
            <a:alphaModFix/>
          </a:blip>
          <a:srcRect b="61252" l="40406" r="41475" t="7796"/>
          <a:stretch/>
        </p:blipFill>
        <p:spPr>
          <a:xfrm>
            <a:off x="4186000" y="2174850"/>
            <a:ext cx="1378625" cy="1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p22"/>
          <p:cNvSpPr txBox="1"/>
          <p:nvPr>
            <p:ph type="title"/>
          </p:nvPr>
        </p:nvSpPr>
        <p:spPr>
          <a:xfrm>
            <a:off x="974600" y="623888"/>
            <a:ext cx="4078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Collaborates with others</a:t>
            </a:r>
            <a:r>
              <a:rPr b="1" lang="en-US" sz="5000"/>
              <a:t> 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2000"/>
              <a:t>(</a:t>
            </a:r>
            <a:r>
              <a:rPr b="1" lang="en-US" sz="2000"/>
              <a:t>share experiments and results)</a:t>
            </a:r>
            <a:endParaRPr b="1" sz="2000"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6096000" y="1112500"/>
            <a:ext cx="59493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Weights and Biases offers a teams option (paid)</a:t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It is still easy to share wandb results since they are stored on your online account</a:t>
            </a:r>
            <a:endParaRPr b="1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>
            <a:off x="6096000" y="540033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25" y="2657402"/>
            <a:ext cx="9735549" cy="41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p23"/>
          <p:cNvSpPr txBox="1"/>
          <p:nvPr>
            <p:ph type="title"/>
          </p:nvPr>
        </p:nvSpPr>
        <p:spPr>
          <a:xfrm>
            <a:off x="1007975" y="540018"/>
            <a:ext cx="407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Bonus</a:t>
            </a:r>
            <a:r>
              <a:rPr b="1" lang="en-US" sz="4000"/>
              <a:t>! </a:t>
            </a:r>
            <a:endParaRPr b="1" sz="4000"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6502675" y="540025"/>
            <a:ext cx="59493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You can keep track of your system too. </a:t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6096000" y="540033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18722" l="17584" r="2485" t="17853"/>
          <a:stretch/>
        </p:blipFill>
        <p:spPr>
          <a:xfrm>
            <a:off x="0" y="1416225"/>
            <a:ext cx="12192000" cy="54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4"/>
          <p:cNvSpPr txBox="1"/>
          <p:nvPr>
            <p:ph type="title"/>
          </p:nvPr>
        </p:nvSpPr>
        <p:spPr>
          <a:xfrm>
            <a:off x="668950" y="341800"/>
            <a:ext cx="47547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000"/>
              <a:buFont typeface="Sorts Mill Goudy"/>
              <a:buNone/>
            </a:pPr>
            <a:r>
              <a:rPr b="1" lang="en-US" sz="5000"/>
              <a:t>Pros, Cons, and Competition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417400" y="2102225"/>
            <a:ext cx="7355100" cy="4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Sorts Mill Goudy"/>
              <a:buChar char="●"/>
            </a:pPr>
            <a:r>
              <a:rPr lang="en-US" sz="14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Neptune AI</a:t>
            </a:r>
            <a:endParaRPr sz="14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25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Sorts Mill Goudy"/>
              <a:buChar char="●"/>
            </a:pPr>
            <a:r>
              <a:rPr lang="en-US" sz="14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TensorBoard</a:t>
            </a:r>
            <a:endParaRPr sz="14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25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Sorts Mill Goudy"/>
              <a:buChar char="●"/>
            </a:pPr>
            <a:r>
              <a:rPr lang="en-US" sz="14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ML Flow</a:t>
            </a:r>
            <a:endParaRPr sz="14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Pros</a:t>
            </a:r>
            <a:endParaRPr b="1"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 central, user-friendly and interactive dashboard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Tracking every part of the model training process, visualizing models, and comparing experiments.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Automated hyperparameter tuning with the use of Sweeps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Collaborative reports for teams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Easy integration with frameworks like Tensorflow, Pytorch, Keras, Hugging Face, and more.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b="1"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Cons:</a:t>
            </a:r>
            <a:endParaRPr b="1"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Teams are paid, more expensive than some competitions. 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rPr lang="en-US" sz="135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Preference</a:t>
            </a:r>
            <a:endParaRPr sz="13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5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A screenshot of a computer&#10;&#10;Description automatically generated" id="211" name="Google Shape;211;p24"/>
          <p:cNvPicPr preferRelativeResize="0"/>
          <p:nvPr/>
        </p:nvPicPr>
        <p:blipFill rotWithShape="1">
          <a:blip r:embed="rId3">
            <a:alphaModFix/>
          </a:blip>
          <a:srcRect b="4287" l="0" r="0" t="0"/>
          <a:stretch/>
        </p:blipFill>
        <p:spPr>
          <a:xfrm>
            <a:off x="6249325" y="0"/>
            <a:ext cx="5942676" cy="37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Installation &amp; Get Started</a:t>
            </a:r>
            <a:endParaRPr b="1" sz="4500"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989400" y="1685925"/>
            <a:ext cx="10213200" cy="4609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6825" lvl="0" marL="360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50"/>
              <a:buFont typeface="Sorts Mill Goudy"/>
              <a:buChar char="·"/>
            </a:pPr>
            <a:r>
              <a:rPr lang="en-US" sz="1950">
                <a:latin typeface="Sorts Mill Goudy"/>
                <a:ea typeface="Sorts Mill Goudy"/>
                <a:cs typeface="Sorts Mill Goudy"/>
                <a:sym typeface="Sorts Mill Goudy"/>
              </a:rPr>
              <a:t>Sign Up for free account at </a:t>
            </a:r>
            <a:r>
              <a:rPr lang="en-US" sz="1950" u="sng">
                <a:solidFill>
                  <a:schemeClr val="hlink"/>
                </a:solidFill>
                <a:latin typeface="Sorts Mill Goudy"/>
                <a:ea typeface="Sorts Mill Goudy"/>
                <a:cs typeface="Sorts Mill Goudy"/>
                <a:sym typeface="Sorts Mill Goudy"/>
                <a:hlinkClick r:id="rId3"/>
              </a:rPr>
              <a:t>https://wandb.ai/site</a:t>
            </a:r>
            <a:r>
              <a:rPr lang="en-US" sz="1950">
                <a:latin typeface="Sorts Mill Goudy"/>
                <a:ea typeface="Sorts Mill Goudy"/>
                <a:cs typeface="Sorts Mill Goudy"/>
                <a:sym typeface="Sorts Mill Goudy"/>
              </a:rPr>
              <a:t>.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6825" lvl="0" marL="3600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950"/>
              <a:buFont typeface="Sorts Mill Goudy"/>
              <a:buChar char="·"/>
            </a:pPr>
            <a:r>
              <a:rPr lang="en-US" sz="1950">
                <a:latin typeface="Sorts Mill Goudy"/>
                <a:ea typeface="Sorts Mill Goudy"/>
                <a:cs typeface="Sorts Mill Goudy"/>
                <a:sym typeface="Sorts Mill Goudy"/>
              </a:rPr>
              <a:t>The library is free for personal use but comes with monthly price for teams.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6825" lvl="0" marL="3600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950"/>
              <a:buFont typeface="Sorts Mill Goudy"/>
              <a:buChar char="·"/>
            </a:pPr>
            <a:r>
              <a:rPr lang="en-US" sz="1950">
                <a:latin typeface="Sorts Mill Goudy"/>
                <a:ea typeface="Sorts Mill Goudy"/>
                <a:cs typeface="Sorts Mill Goudy"/>
                <a:sym typeface="Sorts Mill Goudy"/>
              </a:rPr>
              <a:t>Install the wandb library in Python 3 environment: 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1" marL="360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None/>
            </a:pPr>
            <a:r>
              <a:rPr i="1" lang="en-US" sz="1950">
                <a:latin typeface="Sorts Mill Goudy"/>
                <a:ea typeface="Sorts Mill Goudy"/>
                <a:cs typeface="Sorts Mill Goudy"/>
                <a:sym typeface="Sorts Mill Goudy"/>
              </a:rPr>
              <a:t>	pip install wandb</a:t>
            </a:r>
            <a:endParaRPr i="1"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1" marL="360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None/>
            </a:pPr>
            <a:r>
              <a:rPr i="1" lang="en-US" sz="1950">
                <a:latin typeface="Sorts Mill Goudy"/>
                <a:ea typeface="Sorts Mill Goudy"/>
                <a:cs typeface="Sorts Mill Goudy"/>
                <a:sym typeface="Sorts Mill Goudy"/>
              </a:rPr>
              <a:t>	</a:t>
            </a:r>
            <a:r>
              <a:rPr lang="en-US" sz="1950">
                <a:latin typeface="Sorts Mill Goudy"/>
                <a:ea typeface="Sorts Mill Goudy"/>
                <a:cs typeface="Sorts Mill Goudy"/>
                <a:sym typeface="Sorts Mill Goudy"/>
              </a:rPr>
              <a:t>conda install -c conda-forge wandb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6825" lvl="0" marL="3600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950"/>
              <a:buFont typeface="Sorts Mill Goudy"/>
              <a:buChar char="·"/>
            </a:pPr>
            <a:r>
              <a:rPr lang="en-US" sz="1950">
                <a:latin typeface="Sorts Mill Goudy"/>
                <a:ea typeface="Sorts Mill Goudy"/>
                <a:cs typeface="Sorts Mill Goudy"/>
                <a:sym typeface="Sorts Mill Goudy"/>
              </a:rPr>
              <a:t>Login to W&amp;B Python SDK and provide the API Key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1" marL="360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None/>
            </a:pPr>
            <a:r>
              <a:rPr i="0" lang="en-US" sz="1950">
                <a:latin typeface="Sorts Mill Goudy"/>
                <a:ea typeface="Sorts Mill Goudy"/>
                <a:cs typeface="Sorts Mill Goudy"/>
                <a:sym typeface="Sorts Mill Goudy"/>
              </a:rPr>
              <a:t>	wandb.login()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1" marL="360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None/>
            </a:pPr>
            <a:r>
              <a:rPr i="0" lang="en-US" sz="1950">
                <a:latin typeface="Sorts Mill Goudy"/>
                <a:ea typeface="Sorts Mill Goudy"/>
                <a:cs typeface="Sorts Mill Goudy"/>
                <a:sym typeface="Sorts Mill Goudy"/>
              </a:rPr>
              <a:t>	</a:t>
            </a:r>
            <a:endParaRPr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1" marL="360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None/>
            </a:pPr>
            <a:r>
              <a:t/>
            </a:r>
            <a:endParaRPr i="0" sz="195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1" marL="360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None/>
            </a:pPr>
            <a:r>
              <a:t/>
            </a:r>
            <a:endParaRPr i="0" sz="195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27305" l="4834" r="11964" t="24124"/>
          <a:stretch/>
        </p:blipFill>
        <p:spPr>
          <a:xfrm>
            <a:off x="2367793" y="5808100"/>
            <a:ext cx="7456418" cy="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Installation &amp; Get Started</a:t>
            </a:r>
            <a:endParaRPr b="1" sz="4500"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989400" y="1685925"/>
            <a:ext cx="67614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Start a Run and track hyperparameters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What is Run?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3812" lvl="0" marL="360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rts Mill Goudy"/>
              <a:buChar char="·"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A single unit of computation logged by W&amp;B is called a Run.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3812" lvl="0" marL="360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rts Mill Goudy"/>
              <a:buChar char="·"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Atomic element of whole project. Change in hyperparameter or using different model creates new W&amp;B Run.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Create a Run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88562" lvl="0" marL="360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500">
                <a:latin typeface="Sorts Mill Goudy"/>
                <a:ea typeface="Sorts Mill Goudy"/>
                <a:cs typeface="Sorts Mill Goudy"/>
                <a:sym typeface="Sorts Mill Goudy"/>
              </a:rPr>
              <a:t>	</a:t>
            </a:r>
            <a:endParaRPr sz="15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A close-up of a computer screen&#10;&#10;Description automatically generated"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0" t="7209"/>
          <a:stretch/>
        </p:blipFill>
        <p:spPr>
          <a:xfrm>
            <a:off x="742150" y="4538525"/>
            <a:ext cx="7672401" cy="100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26" name="Google Shape;2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2744" y="3065843"/>
            <a:ext cx="4345183" cy="379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974600" y="623888"/>
            <a:ext cx="4078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Important Pieces of Code</a:t>
            </a:r>
            <a:endParaRPr b="1" sz="2000"/>
          </a:p>
        </p:txBody>
      </p:sp>
      <p:cxnSp>
        <p:nvCxnSpPr>
          <p:cNvPr id="233" name="Google Shape;233;p27"/>
          <p:cNvCxnSpPr/>
          <p:nvPr/>
        </p:nvCxnSpPr>
        <p:spPr>
          <a:xfrm>
            <a:off x="6096000" y="540033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50" y="2897900"/>
            <a:ext cx="3284250" cy="5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 b="3053" l="0" r="0" t="0"/>
          <a:stretch/>
        </p:blipFill>
        <p:spPr>
          <a:xfrm>
            <a:off x="5386675" y="0"/>
            <a:ext cx="6705540" cy="38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5">
            <a:alphaModFix/>
          </a:blip>
          <a:srcRect b="0" l="3110" r="0" t="0"/>
          <a:stretch/>
        </p:blipFill>
        <p:spPr>
          <a:xfrm>
            <a:off x="5386675" y="4156538"/>
            <a:ext cx="3951775" cy="2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6">
            <a:alphaModFix/>
          </a:blip>
          <a:srcRect b="13085" l="0" r="4924" t="2219"/>
          <a:stretch/>
        </p:blipFill>
        <p:spPr>
          <a:xfrm>
            <a:off x="5386675" y="4479900"/>
            <a:ext cx="6864450" cy="184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7">
            <a:alphaModFix/>
          </a:blip>
          <a:srcRect b="18727" l="0" r="0" t="16984"/>
          <a:stretch/>
        </p:blipFill>
        <p:spPr>
          <a:xfrm>
            <a:off x="5386675" y="6430400"/>
            <a:ext cx="5779125" cy="3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6675" y="3854575"/>
            <a:ext cx="4875493" cy="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989400" y="1685925"/>
            <a:ext cx="10213200" cy="404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100">
                <a:latin typeface="Sorts Mill Goudy"/>
                <a:ea typeface="Sorts Mill Goudy"/>
                <a:cs typeface="Sorts Mill Goudy"/>
                <a:sym typeface="Sorts Mill Goudy"/>
              </a:rPr>
              <a:t>Demo</a:t>
            </a:r>
            <a:endParaRPr b="1" sz="71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Conclusion</a:t>
            </a:r>
            <a:endParaRPr b="1" sz="4500"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We’ve started using weights and biases in our own research. 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0"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More details you can find in their </a:t>
            </a:r>
            <a:r>
              <a:rPr i="0" lang="en-US" u="sng" strike="noStrike">
                <a:solidFill>
                  <a:srgbClr val="1A73E8"/>
                </a:solidFill>
                <a:latin typeface="Sorts Mill Goudy"/>
                <a:ea typeface="Sorts Mill Goudy"/>
                <a:cs typeface="Sorts Mill Goudy"/>
                <a:sym typeface="Sorts Mill Goud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r>
              <a:rPr i="0"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which is very well written. 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0"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Many examples are also provided in their </a:t>
            </a:r>
            <a:r>
              <a:rPr i="0" lang="en-US" u="sng" strike="noStrike">
                <a:solidFill>
                  <a:srgbClr val="1A73E8"/>
                </a:solidFill>
                <a:latin typeface="Sorts Mill Goudy"/>
                <a:ea typeface="Sorts Mill Goudy"/>
                <a:cs typeface="Sorts Mill Goudy"/>
                <a:sym typeface="Sorts Mill Goud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</a:t>
            </a:r>
            <a:r>
              <a:rPr i="0"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</a:t>
            </a:r>
            <a:endParaRPr i="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It truly is simple to integrate and worth the extra hassle</a:t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1" lang="en-US" sz="2800">
                <a:solidFill>
                  <a:srgbClr val="4A86E8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Questions?</a:t>
            </a:r>
            <a:endParaRPr b="1" i="1" sz="2800">
              <a:solidFill>
                <a:srgbClr val="4A86E8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5">
            <a:alphaModFix/>
          </a:blip>
          <a:srcRect b="61252" l="40406" r="41475" t="7796"/>
          <a:stretch/>
        </p:blipFill>
        <p:spPr>
          <a:xfrm>
            <a:off x="-43662" y="5767650"/>
            <a:ext cx="1378625" cy="1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989400" y="395289"/>
            <a:ext cx="10213200" cy="11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/>
              <a:t>Links / Sources</a:t>
            </a:r>
            <a:endParaRPr b="1" sz="4500"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989400" y="1685925"/>
            <a:ext cx="10213200" cy="404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WandB and what is it used for? (educative.io)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About Weights &amp; Biases (wandb.ai)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Weights &amp; Biases, which counts OpenAI as a customer, lands $50M | TechCrunch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3684" l="24828" r="0" t="7315"/>
          <a:stretch/>
        </p:blipFill>
        <p:spPr>
          <a:xfrm>
            <a:off x="5615425" y="1405875"/>
            <a:ext cx="6488826" cy="46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417400" y="395288"/>
            <a:ext cx="4078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Outline</a:t>
            </a:r>
            <a:endParaRPr b="1"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417400" y="2072650"/>
            <a:ext cx="51372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512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5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Story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What is W&amp;B?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Pros, Cons, Competition 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How to get started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65125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5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Understanding important segments of code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Demo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413" y="758175"/>
            <a:ext cx="25431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3684" l="24828" r="0" t="7315"/>
          <a:stretch/>
        </p:blipFill>
        <p:spPr>
          <a:xfrm>
            <a:off x="5615425" y="1405875"/>
            <a:ext cx="6488826" cy="46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type="title"/>
          </p:nvPr>
        </p:nvSpPr>
        <p:spPr>
          <a:xfrm>
            <a:off x="417400" y="395288"/>
            <a:ext cx="4078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Story</a:t>
            </a:r>
            <a:endParaRPr b="1"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417400" y="2072650"/>
            <a:ext cx="51372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Co-Founded by Lukas Biewald and Chris Van Pelt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 Used now by OpenAI, NVIDIA, and Co:here. 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413" y="758175"/>
            <a:ext cx="25431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6"/>
          <p:cNvSpPr txBox="1"/>
          <p:nvPr>
            <p:ph type="title"/>
          </p:nvPr>
        </p:nvSpPr>
        <p:spPr>
          <a:xfrm>
            <a:off x="417400" y="395300"/>
            <a:ext cx="52611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Story</a:t>
            </a:r>
            <a:r>
              <a:rPr lang="en-US" sz="4500"/>
              <a:t>- </a:t>
            </a:r>
            <a:r>
              <a:rPr i="1" lang="en-US" sz="4500"/>
              <a:t>The Problem</a:t>
            </a:r>
            <a:endParaRPr i="1"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417400" y="2072650"/>
            <a:ext cx="5333400" cy="4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Machine learning professionals do not have a system of record for their experiments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No Style Consistency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Lacking Data Labeling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No Means of Proper Storage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No other data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543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296" y="3257796"/>
            <a:ext cx="5653700" cy="3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5">
            <a:alphaModFix/>
          </a:blip>
          <a:srcRect b="3679" l="0" r="6217" t="0"/>
          <a:stretch/>
        </p:blipFill>
        <p:spPr>
          <a:xfrm>
            <a:off x="8045467" y="0"/>
            <a:ext cx="4146533" cy="3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6">
            <a:alphaModFix/>
          </a:blip>
          <a:srcRect b="7112" l="9616" r="7050" t="11692"/>
          <a:stretch/>
        </p:blipFill>
        <p:spPr>
          <a:xfrm>
            <a:off x="5613532" y="3257800"/>
            <a:ext cx="6578467" cy="3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417400" y="395300"/>
            <a:ext cx="52611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Story</a:t>
            </a:r>
            <a:r>
              <a:rPr lang="en-US" sz="4500"/>
              <a:t>- </a:t>
            </a:r>
            <a:r>
              <a:rPr i="1" lang="en-US" sz="4500"/>
              <a:t>The Solution</a:t>
            </a:r>
            <a:endParaRPr i="1"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417400" y="2072650"/>
            <a:ext cx="5137200" cy="4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Sorts Mill Goudy"/>
              <a:buChar char="●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Machine learning professionals do not have a system of record for their experiments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Style Consistency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Data Labeling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Proper Storage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191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Sorts Mill Goudy"/>
              <a:buChar char="○"/>
            </a:pPr>
            <a:r>
              <a:rPr lang="en-US" sz="3000">
                <a:latin typeface="Sorts Mill Goudy"/>
                <a:ea typeface="Sorts Mill Goudy"/>
                <a:cs typeface="Sorts Mill Goudy"/>
                <a:sym typeface="Sorts Mill Goudy"/>
              </a:rPr>
              <a:t>All data stored </a:t>
            </a:r>
            <a:endParaRPr sz="3000"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543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29343" t="1224"/>
          <a:stretch/>
        </p:blipFill>
        <p:spPr>
          <a:xfrm>
            <a:off x="5441400" y="0"/>
            <a:ext cx="6745976" cy="44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5">
            <a:alphaModFix/>
          </a:blip>
          <a:srcRect b="0" l="0" r="33146" t="0"/>
          <a:stretch/>
        </p:blipFill>
        <p:spPr>
          <a:xfrm>
            <a:off x="4491475" y="4553050"/>
            <a:ext cx="7700526" cy="23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668950" y="341800"/>
            <a:ext cx="47547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5000"/>
              <a:t>Intro into W&amp;B</a:t>
            </a:r>
            <a:endParaRPr b="1" sz="5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/>
              <a:t> </a:t>
            </a: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What is W&amp;B?</a:t>
            </a:r>
            <a:endParaRPr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417400" y="2361600"/>
            <a:ext cx="56787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3600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320">
                <a:latin typeface="Sorts Mill Goudy"/>
                <a:ea typeface="Sorts Mill Goudy"/>
                <a:cs typeface="Sorts Mill Goudy"/>
                <a:sym typeface="Sorts Mill Goudy"/>
              </a:rPr>
              <a:t>Machine Learning platform for developers to build better models faster.</a:t>
            </a:r>
            <a:endParaRPr b="1" sz="232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i="1" sz="2320"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90000"/>
              <a:buFont typeface="Sorts Mill Goudy"/>
              <a:buChar char="·"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Tracks model performance 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Sorts Mill Goudy"/>
              <a:buChar char="·"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Visualizes the model's learning process 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Sorts Mill Goudy"/>
              <a:buChar char="·"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Compares different models and their performance metrics </a:t>
            </a:r>
            <a:endParaRPr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Sorts Mill Goudy"/>
              <a:buChar char="·"/>
            </a:pPr>
            <a:r>
              <a:rPr lang="en-US">
                <a:latin typeface="Sorts Mill Goudy"/>
                <a:ea typeface="Sorts Mill Goudy"/>
                <a:cs typeface="Sorts Mill Goudy"/>
                <a:sym typeface="Sorts Mill Goudy"/>
              </a:rPr>
              <a:t>Collaborates with others by sharing experiments and results.</a:t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6096000" y="540033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screenshot of a computer&#10;&#10;Description automatically generated" id="156" name="Google Shape;1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9323" y="656623"/>
            <a:ext cx="5942676" cy="39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99875" y="256188"/>
            <a:ext cx="40788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Tracks model performance </a:t>
            </a:r>
            <a:endParaRPr b="1" sz="4500"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417400" y="2215375"/>
            <a:ext cx="56787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You can track accuracy, loss, and any other evaluation metrics you want!</a:t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Here we tracked loss, smape, and time to train</a:t>
            </a:r>
            <a:endParaRPr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cxnSp>
        <p:nvCxnSpPr>
          <p:cNvPr id="164" name="Google Shape;164;p19"/>
          <p:cNvCxnSpPr/>
          <p:nvPr/>
        </p:nvCxnSpPr>
        <p:spPr>
          <a:xfrm>
            <a:off x="6096000" y="540033"/>
            <a:ext cx="0" cy="5778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47610" l="18579" r="57062" t="24640"/>
          <a:stretch/>
        </p:blipFill>
        <p:spPr>
          <a:xfrm>
            <a:off x="7170500" y="0"/>
            <a:ext cx="4960598" cy="31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300" y="3931282"/>
            <a:ext cx="5678700" cy="292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5">
            <a:alphaModFix/>
          </a:blip>
          <a:srcRect b="2717" l="1520" r="1042" t="1588"/>
          <a:stretch/>
        </p:blipFill>
        <p:spPr>
          <a:xfrm>
            <a:off x="0" y="3941710"/>
            <a:ext cx="6394198" cy="2916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417400" y="459500"/>
            <a:ext cx="75336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Visualizes the model's learning process </a:t>
            </a:r>
            <a:endParaRPr b="1" sz="4500"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417400" y="2215375"/>
            <a:ext cx="103425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Compare different parameters and let wandb run for a while</a:t>
            </a:r>
            <a:endParaRPr sz="190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b="10090" l="2038" r="893" t="2465"/>
          <a:stretch/>
        </p:blipFill>
        <p:spPr>
          <a:xfrm>
            <a:off x="92800" y="3100525"/>
            <a:ext cx="12008451" cy="35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455750" y="834750"/>
            <a:ext cx="54690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4500"/>
              <a:t>Compare different models </a:t>
            </a:r>
            <a:endParaRPr b="1"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b="1" lang="en-US" sz="2000"/>
              <a:t>(or the same model and its </a:t>
            </a:r>
            <a:r>
              <a:rPr b="1" lang="en-US" sz="2000"/>
              <a:t>differing</a:t>
            </a:r>
            <a:r>
              <a:rPr b="1" lang="en-US" sz="2000"/>
              <a:t> performance metrics) </a:t>
            </a:r>
            <a:endParaRPr b="1" sz="2000"/>
          </a:p>
        </p:txBody>
      </p:sp>
      <p:cxnSp>
        <p:nvCxnSpPr>
          <p:cNvPr id="182" name="Google Shape;182;p21"/>
          <p:cNvCxnSpPr>
            <a:stCxn id="180" idx="0"/>
            <a:endCxn id="180" idx="2"/>
          </p:cNvCxnSpPr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19011" l="18244" r="56313" t="55143"/>
          <a:stretch/>
        </p:blipFill>
        <p:spPr>
          <a:xfrm>
            <a:off x="6371050" y="0"/>
            <a:ext cx="5820950" cy="332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47829" l="44577" r="29626" t="26427"/>
          <a:stretch/>
        </p:blipFill>
        <p:spPr>
          <a:xfrm>
            <a:off x="6371050" y="3585632"/>
            <a:ext cx="5820950" cy="326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47079" l="17949" r="56313" t="25248"/>
          <a:stretch/>
        </p:blipFill>
        <p:spPr>
          <a:xfrm>
            <a:off x="0" y="3654575"/>
            <a:ext cx="5288899" cy="31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rosty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